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5"/>
  </p:notesMasterIdLst>
  <p:sldIdLst>
    <p:sldId id="552" r:id="rId2"/>
    <p:sldId id="553" r:id="rId3"/>
    <p:sldId id="555" r:id="rId4"/>
    <p:sldId id="554" r:id="rId5"/>
    <p:sldId id="556" r:id="rId6"/>
    <p:sldId id="562" r:id="rId7"/>
    <p:sldId id="559" r:id="rId8"/>
    <p:sldId id="563" r:id="rId9"/>
    <p:sldId id="564" r:id="rId10"/>
    <p:sldId id="560" r:id="rId11"/>
    <p:sldId id="561" r:id="rId12"/>
    <p:sldId id="557" r:id="rId13"/>
    <p:sldId id="534" r:id="rId14"/>
    <p:sldId id="558" r:id="rId15"/>
    <p:sldId id="565" r:id="rId16"/>
    <p:sldId id="566" r:id="rId17"/>
    <p:sldId id="571" r:id="rId18"/>
    <p:sldId id="567" r:id="rId19"/>
    <p:sldId id="570" r:id="rId20"/>
    <p:sldId id="568" r:id="rId21"/>
    <p:sldId id="572" r:id="rId22"/>
    <p:sldId id="573" r:id="rId23"/>
    <p:sldId id="5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initials="S" lastIdx="1" clrIdx="0">
    <p:extLst>
      <p:ext uri="{19B8F6BF-5375-455C-9EA6-DF929625EA0E}">
        <p15:presenceInfo xmlns:p15="http://schemas.microsoft.com/office/powerpoint/2012/main" userId="Step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E0F3"/>
    <a:srgbClr val="08A4A8"/>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6" autoAdjust="0"/>
    <p:restoredTop sz="91677" autoAdjust="0"/>
  </p:normalViewPr>
  <p:slideViewPr>
    <p:cSldViewPr snapToGrid="0">
      <p:cViewPr varScale="1">
        <p:scale>
          <a:sx n="107" d="100"/>
          <a:sy n="107" d="100"/>
        </p:scale>
        <p:origin x="552"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07/04/2025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07/04/2025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07/04/2025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07/04/2025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en.wikipedia.org/wiki/Tuina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217" y="73104"/>
            <a:ext cx="8911687" cy="1280890"/>
          </a:xfrm>
        </p:spPr>
        <p:txBody>
          <a:bodyPr/>
          <a:lstStyle/>
          <a:p>
            <a:pPr algn="ctr"/>
            <a:r>
              <a:rPr lang="en-GB" dirty="0" smtClean="0"/>
              <a:t>Vietnam 1963</a:t>
            </a:r>
            <a:endParaRPr lang="en-GB" dirty="0"/>
          </a:p>
        </p:txBody>
      </p:sp>
      <p:sp>
        <p:nvSpPr>
          <p:cNvPr id="3" name="Content Placeholder 2"/>
          <p:cNvSpPr>
            <a:spLocks noGrp="1"/>
          </p:cNvSpPr>
          <p:nvPr>
            <p:ph idx="1"/>
          </p:nvPr>
        </p:nvSpPr>
        <p:spPr>
          <a:xfrm>
            <a:off x="1209963" y="785091"/>
            <a:ext cx="11563927" cy="5467927"/>
          </a:xfrm>
        </p:spPr>
        <p:txBody>
          <a:bodyPr>
            <a:noAutofit/>
          </a:bodyPr>
          <a:lstStyle/>
          <a:p>
            <a:r>
              <a:rPr lang="en-GB" sz="2400" dirty="0" smtClean="0">
                <a:latin typeface="Arial" panose="020B0604020202020204" pitchFamily="34" charset="0"/>
                <a:cs typeface="Arial" panose="020B0604020202020204" pitchFamily="34" charset="0"/>
              </a:rPr>
              <a:t>South Vietnam President Diem…losing control by 1960</a:t>
            </a:r>
          </a:p>
          <a:p>
            <a:pPr lvl="1"/>
            <a:r>
              <a:rPr lang="en-GB" sz="2200" dirty="0" smtClean="0">
                <a:latin typeface="Arial" panose="020B0604020202020204" pitchFamily="34" charset="0"/>
                <a:cs typeface="Arial" panose="020B0604020202020204" pitchFamily="34" charset="0"/>
              </a:rPr>
              <a:t>Kennedy </a:t>
            </a:r>
            <a:r>
              <a:rPr lang="en-GB" sz="2200" dirty="0">
                <a:latin typeface="Arial" panose="020B0604020202020204" pitchFamily="34" charset="0"/>
                <a:cs typeface="Arial" panose="020B0604020202020204" pitchFamily="34" charset="0"/>
              </a:rPr>
              <a:t>scales up US forces…16,000 US trainers</a:t>
            </a:r>
          </a:p>
          <a:p>
            <a:pPr lvl="1"/>
            <a:r>
              <a:rPr lang="en-GB" sz="2400" dirty="0">
                <a:latin typeface="Arial" panose="020B0604020202020204" pitchFamily="34" charset="0"/>
                <a:cs typeface="Arial" panose="020B0604020202020204" pitchFamily="34" charset="0"/>
              </a:rPr>
              <a:t>100 US </a:t>
            </a:r>
            <a:r>
              <a:rPr lang="en-GB" sz="2400" dirty="0" smtClean="0">
                <a:latin typeface="Arial" panose="020B0604020202020204" pitchFamily="34" charset="0"/>
                <a:cs typeface="Arial" panose="020B0604020202020204" pitchFamily="34" charset="0"/>
              </a:rPr>
              <a:t>killed/ Situation stabilised</a:t>
            </a: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Diem capitalizes on US presence..</a:t>
            </a:r>
          </a:p>
          <a:p>
            <a:pPr lvl="1"/>
            <a:r>
              <a:rPr lang="en-GB" sz="2400" dirty="0" smtClean="0">
                <a:latin typeface="Arial" panose="020B0604020202020204" pitchFamily="34" charset="0"/>
                <a:cs typeface="Arial" panose="020B0604020202020204" pitchFamily="34" charset="0"/>
              </a:rPr>
              <a:t>Government “family business”, brother Chief Advisor, uncles ministers,</a:t>
            </a:r>
          </a:p>
          <a:p>
            <a:pPr marL="457200" lvl="1" indent="0">
              <a:buNone/>
            </a:pPr>
            <a:r>
              <a:rPr lang="en-GB" sz="2400" dirty="0" smtClean="0">
                <a:latin typeface="Arial" panose="020B0604020202020204" pitchFamily="34" charset="0"/>
                <a:cs typeface="Arial" panose="020B0604020202020204" pitchFamily="34" charset="0"/>
              </a:rPr>
              <a:t>…..brother’s wife Madame Nhu leads domestic policy</a:t>
            </a:r>
          </a:p>
          <a:p>
            <a:pPr lvl="1"/>
            <a:r>
              <a:rPr lang="en-GB" sz="2400" dirty="0" smtClean="0">
                <a:latin typeface="Arial" panose="020B0604020202020204" pitchFamily="34" charset="0"/>
                <a:cs typeface="Arial" panose="020B0604020202020204" pitchFamily="34" charset="0"/>
              </a:rPr>
              <a:t>Catholic elite vs 70% Buddhist population</a:t>
            </a:r>
          </a:p>
          <a:p>
            <a:pPr lvl="1"/>
            <a:r>
              <a:rPr lang="en-GB" sz="2400" dirty="0" smtClean="0">
                <a:latin typeface="Arial" panose="020B0604020202020204" pitchFamily="34" charset="0"/>
                <a:cs typeface="Arial" panose="020B0604020202020204" pitchFamily="34" charset="0"/>
              </a:rPr>
              <a:t>Catholics largest landholders, exempt from land reform and taxes</a:t>
            </a:r>
          </a:p>
          <a:p>
            <a:pPr lvl="1"/>
            <a:r>
              <a:rPr lang="en-GB" sz="2400" dirty="0" smtClean="0">
                <a:latin typeface="Arial" panose="020B0604020202020204" pitchFamily="34" charset="0"/>
                <a:cs typeface="Arial" panose="020B0604020202020204" pitchFamily="34" charset="0"/>
              </a:rPr>
              <a:t>Buddhist monks policy of neutrality…accused of communism</a:t>
            </a:r>
          </a:p>
          <a:p>
            <a:pPr lvl="1"/>
            <a:r>
              <a:rPr lang="en-GB" sz="2400" dirty="0" smtClean="0">
                <a:latin typeface="Arial" panose="020B0604020202020204" pitchFamily="34" charset="0"/>
                <a:cs typeface="Arial" panose="020B0604020202020204" pitchFamily="34" charset="0"/>
              </a:rPr>
              <a:t>Madame Nhu Imposes puritanical morality laws &amp; Buddhist teachings</a:t>
            </a:r>
          </a:p>
        </p:txBody>
      </p:sp>
      <p:sp>
        <p:nvSpPr>
          <p:cNvPr id="4" name="TextBox 3"/>
          <p:cNvSpPr txBox="1"/>
          <p:nvPr/>
        </p:nvSpPr>
        <p:spPr>
          <a:xfrm>
            <a:off x="393150" y="6165097"/>
            <a:ext cx="11977959"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Buddhist revolt……shot down by government….Diem blames communists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41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666" y="0"/>
            <a:ext cx="8911687" cy="1280890"/>
          </a:xfrm>
        </p:spPr>
        <p:txBody>
          <a:bodyPr/>
          <a:lstStyle/>
          <a:p>
            <a:r>
              <a:rPr lang="en-GB" dirty="0" smtClean="0"/>
              <a:t>March on Washington Augusts 1963</a:t>
            </a:r>
            <a:br>
              <a:rPr lang="en-GB" dirty="0" smtClean="0"/>
            </a:br>
            <a:r>
              <a:rPr lang="en-GB" dirty="0" smtClean="0"/>
              <a:t>…MLK leads…250,000 demonstrate</a:t>
            </a:r>
            <a:endParaRPr lang="en-GB" dirty="0"/>
          </a:p>
        </p:txBody>
      </p:sp>
      <p:pic>
        <p:nvPicPr>
          <p:cNvPr id="4" name="Picture 3"/>
          <p:cNvPicPr>
            <a:picLocks noChangeAspect="1"/>
          </p:cNvPicPr>
          <p:nvPr/>
        </p:nvPicPr>
        <p:blipFill>
          <a:blip r:embed="rId2"/>
          <a:stretch>
            <a:fillRect/>
          </a:stretch>
        </p:blipFill>
        <p:spPr>
          <a:xfrm>
            <a:off x="0" y="1515035"/>
            <a:ext cx="12192000" cy="5466539"/>
          </a:xfrm>
          <a:prstGeom prst="rect">
            <a:avLst/>
          </a:prstGeom>
        </p:spPr>
      </p:pic>
    </p:spTree>
    <p:extLst>
      <p:ext uri="{BB962C8B-B14F-4D97-AF65-F5344CB8AC3E}">
        <p14:creationId xmlns:p14="http://schemas.microsoft.com/office/powerpoint/2010/main" val="1248609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164" y="247592"/>
            <a:ext cx="10446777" cy="1280890"/>
          </a:xfrm>
        </p:spPr>
        <p:txBody>
          <a:bodyPr/>
          <a:lstStyle/>
          <a:p>
            <a:r>
              <a:rPr lang="en-GB" dirty="0" smtClean="0"/>
              <a:t>Martin Luther King “I have a dream speech</a:t>
            </a:r>
            <a:endParaRPr lang="en-GB" dirty="0"/>
          </a:p>
        </p:txBody>
      </p:sp>
      <p:pic>
        <p:nvPicPr>
          <p:cNvPr id="11266" name="Picture 2" descr="TOPSHOT-US-CIVIL RIGHTS-MARTIN LUTHER KING-MARCH O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52" y="858982"/>
            <a:ext cx="12037448" cy="613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90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8" y="265522"/>
            <a:ext cx="10775576" cy="1280890"/>
          </a:xfrm>
        </p:spPr>
        <p:txBody>
          <a:bodyPr>
            <a:normAutofit fontScale="90000"/>
          </a:bodyPr>
          <a:lstStyle/>
          <a:p>
            <a:r>
              <a:rPr lang="en-GB" dirty="0" smtClean="0"/>
              <a:t>Kennedy meets leaders August 1963</a:t>
            </a:r>
            <a:br>
              <a:rPr lang="en-GB" dirty="0" smtClean="0"/>
            </a:br>
            <a:r>
              <a:rPr lang="en-GB" dirty="0" smtClean="0"/>
              <a:t>….</a:t>
            </a:r>
            <a:r>
              <a:rPr lang="en-GB" sz="3100" dirty="0" smtClean="0">
                <a:latin typeface="Arial" panose="020B0604020202020204" pitchFamily="34" charset="0"/>
                <a:cs typeface="Arial" panose="020B0604020202020204" pitchFamily="34" charset="0"/>
              </a:rPr>
              <a:t>commits to Civil Rights legislation</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….campaign tour of South with LBJ to promote: advised against</a:t>
            </a:r>
            <a:endParaRPr lang="en-GB" sz="31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52971" y="1828800"/>
            <a:ext cx="11795594" cy="4912659"/>
          </a:xfrm>
          <a:prstGeom prst="rect">
            <a:avLst/>
          </a:prstGeom>
        </p:spPr>
      </p:pic>
      <p:sp>
        <p:nvSpPr>
          <p:cNvPr id="5" name="TextBox 4"/>
          <p:cNvSpPr txBox="1"/>
          <p:nvPr/>
        </p:nvSpPr>
        <p:spPr>
          <a:xfrm>
            <a:off x="3209365" y="2895599"/>
            <a:ext cx="952505" cy="923330"/>
          </a:xfrm>
          <a:prstGeom prst="rect">
            <a:avLst/>
          </a:prstGeom>
          <a:noFill/>
        </p:spPr>
        <p:txBody>
          <a:bodyPr wrap="none" rtlCol="0">
            <a:spAutoFit/>
          </a:bodyPr>
          <a:lstStyle/>
          <a:p>
            <a:r>
              <a:rPr lang="en-GB" dirty="0" smtClean="0"/>
              <a:t>Martin </a:t>
            </a:r>
          </a:p>
          <a:p>
            <a:r>
              <a:rPr lang="en-GB" dirty="0" smtClean="0"/>
              <a:t>Luther</a:t>
            </a:r>
          </a:p>
          <a:p>
            <a:r>
              <a:rPr lang="en-GB" dirty="0" smtClean="0"/>
              <a:t> King</a:t>
            </a:r>
            <a:endParaRPr lang="en-GB" dirty="0"/>
          </a:p>
        </p:txBody>
      </p:sp>
    </p:spTree>
    <p:extLst>
      <p:ext uri="{BB962C8B-B14F-4D97-AF65-F5344CB8AC3E}">
        <p14:creationId xmlns:p14="http://schemas.microsoft.com/office/powerpoint/2010/main" val="3574022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37" y="346204"/>
            <a:ext cx="8911687" cy="1280890"/>
          </a:xfrm>
        </p:spPr>
        <p:txBody>
          <a:bodyPr/>
          <a:lstStyle/>
          <a:p>
            <a:pPr algn="ctr"/>
            <a:r>
              <a:rPr lang="en-GB" dirty="0" smtClean="0"/>
              <a:t>Kennedy and health issues</a:t>
            </a:r>
            <a:endParaRPr lang="en-GB" dirty="0"/>
          </a:p>
        </p:txBody>
      </p:sp>
      <p:sp>
        <p:nvSpPr>
          <p:cNvPr id="3" name="Content Placeholder 2"/>
          <p:cNvSpPr>
            <a:spLocks noGrp="1"/>
          </p:cNvSpPr>
          <p:nvPr>
            <p:ph idx="1"/>
          </p:nvPr>
        </p:nvSpPr>
        <p:spPr>
          <a:xfrm>
            <a:off x="1237130" y="1927412"/>
            <a:ext cx="9693741" cy="2653553"/>
          </a:xfrm>
        </p:spPr>
        <p:txBody>
          <a:bodyPr>
            <a:noAutofit/>
          </a:bodyPr>
          <a:lstStyle/>
          <a:p>
            <a:pPr marL="0" indent="0">
              <a:buNone/>
            </a:pPr>
            <a:r>
              <a:rPr lang="en-GB" sz="2400" dirty="0" smtClean="0">
                <a:latin typeface="Arial" panose="020B0604020202020204" pitchFamily="34" charset="0"/>
                <a:cs typeface="Arial" panose="020B0604020202020204" pitchFamily="34" charset="0"/>
              </a:rPr>
              <a:t>“Injected </a:t>
            </a:r>
            <a:r>
              <a:rPr lang="en-GB" sz="2400" dirty="0">
                <a:latin typeface="Arial" panose="020B0604020202020204" pitchFamily="34" charset="0"/>
                <a:cs typeface="Arial" panose="020B0604020202020204" pitchFamily="34" charset="0"/>
              </a:rPr>
              <a:t>and ingested corticosteroids for his adrenal insufficiency; procaine shots and ultrasound treatments and hot packs for his back; Lomotil, Metamucil, paregoric, phenobarbital, testosterone, and trasentine to control his diarrhea, abdominal discomfort, and weight loss; penicillin and other antibiotics for his urinary-tract infections and an abscess; and </a:t>
            </a:r>
            <a:r>
              <a:rPr lang="en-GB" sz="2400" dirty="0">
                <a:latin typeface="Arial" panose="020B0604020202020204" pitchFamily="34" charset="0"/>
                <a:cs typeface="Arial" panose="020B0604020202020204" pitchFamily="34" charset="0"/>
                <a:hlinkClick r:id="rId2" tooltip="Tuinal"/>
              </a:rPr>
              <a:t>Tuinal</a:t>
            </a:r>
            <a:r>
              <a:rPr lang="en-GB" sz="2400" dirty="0">
                <a:latin typeface="Arial" panose="020B0604020202020204" pitchFamily="34" charset="0"/>
                <a:cs typeface="Arial" panose="020B0604020202020204" pitchFamily="34" charset="0"/>
              </a:rPr>
              <a:t> to help him </a:t>
            </a:r>
            <a:r>
              <a:rPr lang="en-GB" sz="2400" dirty="0" smtClean="0">
                <a:latin typeface="Arial" panose="020B0604020202020204" pitchFamily="34" charset="0"/>
                <a:cs typeface="Arial" panose="020B0604020202020204" pitchFamily="34" charset="0"/>
              </a:rPr>
              <a:t>sleep” (Dr Travelll diary)</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1308848" y="5074024"/>
            <a:ext cx="996862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Jackie…staff…and JFK…continue to present image of health and virility</a:t>
            </a:r>
          </a:p>
          <a:p>
            <a:r>
              <a:rPr lang="en-GB" sz="2400" dirty="0" smtClean="0">
                <a:latin typeface="Arial" panose="020B0604020202020204" pitchFamily="34" charset="0"/>
                <a:cs typeface="Arial" panose="020B0604020202020204" pitchFamily="34" charset="0"/>
              </a:rPr>
              <a:t>…………………….and affairs continue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77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729" y="238627"/>
            <a:ext cx="10419883" cy="1280890"/>
          </a:xfrm>
        </p:spPr>
        <p:txBody>
          <a:bodyPr>
            <a:normAutofit fontScale="90000"/>
          </a:bodyPr>
          <a:lstStyle/>
          <a:p>
            <a:pPr algn="ctr"/>
            <a:r>
              <a:rPr lang="en-GB" dirty="0" smtClean="0"/>
              <a:t>Dangerous Liaisons </a:t>
            </a:r>
            <a:br>
              <a:rPr lang="en-GB" dirty="0" smtClean="0"/>
            </a:br>
            <a:r>
              <a:rPr lang="en-GB" dirty="0" smtClean="0"/>
              <a:t>…Judith Exner….mistress to Mob Sam Giancana</a:t>
            </a:r>
            <a:endParaRPr lang="en-GB" dirty="0"/>
          </a:p>
        </p:txBody>
      </p:sp>
      <p:pic>
        <p:nvPicPr>
          <p:cNvPr id="4" name="Picture 3"/>
          <p:cNvPicPr>
            <a:picLocks noChangeAspect="1"/>
          </p:cNvPicPr>
          <p:nvPr/>
        </p:nvPicPr>
        <p:blipFill>
          <a:blip r:embed="rId2"/>
          <a:stretch>
            <a:fillRect/>
          </a:stretch>
        </p:blipFill>
        <p:spPr>
          <a:xfrm>
            <a:off x="451240" y="1631575"/>
            <a:ext cx="4568996" cy="5100919"/>
          </a:xfrm>
          <a:prstGeom prst="rect">
            <a:avLst/>
          </a:prstGeom>
        </p:spPr>
      </p:pic>
      <p:pic>
        <p:nvPicPr>
          <p:cNvPr id="5" name="Picture 4"/>
          <p:cNvPicPr>
            <a:picLocks noChangeAspect="1"/>
          </p:cNvPicPr>
          <p:nvPr/>
        </p:nvPicPr>
        <p:blipFill>
          <a:blip r:embed="rId3"/>
          <a:stretch>
            <a:fillRect/>
          </a:stretch>
        </p:blipFill>
        <p:spPr>
          <a:xfrm>
            <a:off x="6051175" y="1704629"/>
            <a:ext cx="5593017" cy="5153371"/>
          </a:xfrm>
          <a:prstGeom prst="rect">
            <a:avLst/>
          </a:prstGeom>
        </p:spPr>
      </p:pic>
    </p:spTree>
    <p:extLst>
      <p:ext uri="{BB962C8B-B14F-4D97-AF65-F5344CB8AC3E}">
        <p14:creationId xmlns:p14="http://schemas.microsoft.com/office/powerpoint/2010/main" val="2417648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502" y="-84102"/>
            <a:ext cx="10764486" cy="1280890"/>
          </a:xfrm>
        </p:spPr>
        <p:txBody>
          <a:bodyPr>
            <a:normAutofit fontScale="90000"/>
          </a:bodyPr>
          <a:lstStyle/>
          <a:p>
            <a:pPr algn="ctr"/>
            <a:r>
              <a:rPr lang="en-GB" dirty="0" smtClean="0"/>
              <a:t>Ellen Rometsch</a:t>
            </a:r>
            <a:br>
              <a:rPr lang="en-GB" dirty="0" smtClean="0"/>
            </a:br>
            <a:r>
              <a:rPr lang="en-GB" sz="3100" dirty="0" smtClean="0">
                <a:latin typeface="Arial" panose="020B0604020202020204" pitchFamily="34" charset="0"/>
                <a:cs typeface="Arial" panose="020B0604020202020204" pitchFamily="34" charset="0"/>
              </a:rPr>
              <a:t>….German…model…hostess. Married to German army…East</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German connections…no proof spy…but later expelled…..</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a:t>
            </a:r>
            <a:r>
              <a:rPr lang="en-GB" dirty="0" smtClean="0"/>
              <a:t/>
            </a:r>
            <a:br>
              <a:rPr lang="en-GB" dirty="0" smtClean="0"/>
            </a:br>
            <a:r>
              <a:rPr lang="en-GB" dirty="0" smtClean="0"/>
              <a:t>…</a:t>
            </a:r>
            <a:endParaRPr lang="en-GB" dirty="0"/>
          </a:p>
        </p:txBody>
      </p:sp>
      <p:pic>
        <p:nvPicPr>
          <p:cNvPr id="4" name="Content Placeholder 3"/>
          <p:cNvPicPr>
            <a:picLocks noGrp="1" noChangeAspect="1"/>
          </p:cNvPicPr>
          <p:nvPr>
            <p:ph idx="1"/>
          </p:nvPr>
        </p:nvPicPr>
        <p:blipFill>
          <a:blip r:embed="rId2"/>
          <a:stretch>
            <a:fillRect/>
          </a:stretch>
        </p:blipFill>
        <p:spPr>
          <a:xfrm>
            <a:off x="255403" y="1389530"/>
            <a:ext cx="11443537" cy="5342965"/>
          </a:xfrm>
          <a:prstGeom prst="rect">
            <a:avLst/>
          </a:prstGeom>
        </p:spPr>
      </p:pic>
    </p:spTree>
    <p:extLst>
      <p:ext uri="{BB962C8B-B14F-4D97-AF65-F5344CB8AC3E}">
        <p14:creationId xmlns:p14="http://schemas.microsoft.com/office/powerpoint/2010/main" val="2020462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137" y="131051"/>
            <a:ext cx="8911687" cy="1280890"/>
          </a:xfrm>
        </p:spPr>
        <p:txBody>
          <a:bodyPr/>
          <a:lstStyle/>
          <a:p>
            <a:pPr algn="ctr"/>
            <a:r>
              <a:rPr lang="en-GB" dirty="0" smtClean="0"/>
              <a:t>Marilyn Monroe</a:t>
            </a:r>
            <a:endParaRPr lang="en-GB" dirty="0"/>
          </a:p>
        </p:txBody>
      </p:sp>
      <p:sp>
        <p:nvSpPr>
          <p:cNvPr id="4" name="TextBox 3"/>
          <p:cNvSpPr txBox="1"/>
          <p:nvPr/>
        </p:nvSpPr>
        <p:spPr>
          <a:xfrm>
            <a:off x="6379171" y="3220191"/>
            <a:ext cx="5216749" cy="2862322"/>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sz="2000" dirty="0"/>
              <a:t>Phone call to Jackie….recalled by ‘friend”</a:t>
            </a:r>
          </a:p>
          <a:p>
            <a:r>
              <a:rPr lang="en-GB" sz="2000" dirty="0"/>
              <a:t>For People Magazine</a:t>
            </a:r>
          </a:p>
          <a:p>
            <a:endParaRPr lang="en-GB" sz="2000" dirty="0"/>
          </a:p>
          <a:p>
            <a:r>
              <a:rPr lang="en-GB" sz="2000" dirty="0"/>
              <a:t>“Marilyn, you'll marry Jack, that's great</a:t>
            </a:r>
          </a:p>
          <a:p>
            <a:r>
              <a:rPr lang="en-GB" sz="2000" dirty="0"/>
              <a:t> ... and you'll move into the White House </a:t>
            </a:r>
          </a:p>
          <a:p>
            <a:r>
              <a:rPr lang="en-GB" sz="2000" dirty="0"/>
              <a:t>and you'll assume the responsibilities of</a:t>
            </a:r>
          </a:p>
          <a:p>
            <a:r>
              <a:rPr lang="en-GB" sz="2000" dirty="0"/>
              <a:t> first lady, and I'll move out and you'll have</a:t>
            </a:r>
          </a:p>
          <a:p>
            <a:r>
              <a:rPr lang="en-GB" sz="2000" dirty="0"/>
              <a:t> all the problems” As quoted “These </a:t>
            </a:r>
          </a:p>
          <a:p>
            <a:r>
              <a:rPr lang="en-GB" sz="2000" dirty="0"/>
              <a:t>Few Precious Days”…Christopher Andersen</a:t>
            </a:r>
          </a:p>
        </p:txBody>
      </p:sp>
      <p:pic>
        <p:nvPicPr>
          <p:cNvPr id="5" name="Picture 4"/>
          <p:cNvPicPr>
            <a:picLocks noChangeAspect="1"/>
          </p:cNvPicPr>
          <p:nvPr/>
        </p:nvPicPr>
        <p:blipFill>
          <a:blip r:embed="rId2"/>
          <a:stretch>
            <a:fillRect/>
          </a:stretch>
        </p:blipFill>
        <p:spPr>
          <a:xfrm>
            <a:off x="132230" y="824753"/>
            <a:ext cx="6093079" cy="5941919"/>
          </a:xfrm>
          <a:prstGeom prst="rect">
            <a:avLst/>
          </a:prstGeom>
        </p:spPr>
      </p:pic>
      <p:sp>
        <p:nvSpPr>
          <p:cNvPr id="6" name="TextBox 5"/>
          <p:cNvSpPr txBox="1"/>
          <p:nvPr/>
        </p:nvSpPr>
        <p:spPr>
          <a:xfrm>
            <a:off x="6615137" y="1036101"/>
            <a:ext cx="4705134"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Introduced to Kennedy 1962</a:t>
            </a:r>
          </a:p>
          <a:p>
            <a:r>
              <a:rPr lang="en-GB" sz="2800" dirty="0" smtClean="0">
                <a:latin typeface="Arial" panose="020B0604020202020204" pitchFamily="34" charset="0"/>
                <a:cs typeface="Arial" panose="020B0604020202020204" pitchFamily="34" charset="0"/>
              </a:rPr>
              <a:t>…birthday party</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6708316" y="2222704"/>
            <a:ext cx="2438424" cy="523220"/>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a:t>“Affair” </a:t>
            </a:r>
            <a:r>
              <a:rPr lang="en-GB" dirty="0" smtClean="0"/>
              <a:t>denied</a:t>
            </a:r>
            <a:endParaRPr lang="en-GB" dirty="0"/>
          </a:p>
        </p:txBody>
      </p:sp>
    </p:spTree>
    <p:extLst>
      <p:ext uri="{BB962C8B-B14F-4D97-AF65-F5344CB8AC3E}">
        <p14:creationId xmlns:p14="http://schemas.microsoft.com/office/powerpoint/2010/main" val="409888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798" y="3459673"/>
            <a:ext cx="8911687" cy="1280890"/>
          </a:xfrm>
        </p:spPr>
        <p:txBody>
          <a:bodyPr/>
          <a:lstStyle/>
          <a:p>
            <a:pPr algn="ctr"/>
            <a:r>
              <a:rPr lang="en-GB" dirty="0" smtClean="0"/>
              <a:t>Last Days</a:t>
            </a:r>
            <a:endParaRPr lang="en-GB" dirty="0"/>
          </a:p>
        </p:txBody>
      </p:sp>
    </p:spTree>
    <p:extLst>
      <p:ext uri="{BB962C8B-B14F-4D97-AF65-F5344CB8AC3E}">
        <p14:creationId xmlns:p14="http://schemas.microsoft.com/office/powerpoint/2010/main" val="2427746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384" y="489639"/>
            <a:ext cx="8911687" cy="1280890"/>
          </a:xfrm>
        </p:spPr>
        <p:txBody>
          <a:bodyPr/>
          <a:lstStyle/>
          <a:p>
            <a:r>
              <a:rPr lang="en-GB" dirty="0" smtClean="0"/>
              <a:t>…..yet</a:t>
            </a:r>
            <a:endParaRPr lang="en-GB" dirty="0"/>
          </a:p>
        </p:txBody>
      </p:sp>
      <p:sp>
        <p:nvSpPr>
          <p:cNvPr id="3" name="Content Placeholder 2"/>
          <p:cNvSpPr>
            <a:spLocks noGrp="1"/>
          </p:cNvSpPr>
          <p:nvPr>
            <p:ph idx="1"/>
          </p:nvPr>
        </p:nvSpPr>
        <p:spPr>
          <a:xfrm>
            <a:off x="5793948" y="936991"/>
            <a:ext cx="6726423" cy="2609773"/>
          </a:xfrm>
        </p:spPr>
        <p:txBody>
          <a:bodyPr>
            <a:noAutofit/>
          </a:bodyPr>
          <a:lstStyle/>
          <a:p>
            <a:r>
              <a:rPr lang="en-GB" sz="2400" dirty="0" smtClean="0">
                <a:latin typeface="Arial" panose="020B0604020202020204" pitchFamily="34" charset="0"/>
                <a:cs typeface="Arial" panose="020B0604020202020204" pitchFamily="34" charset="0"/>
              </a:rPr>
              <a:t>August 24 1963…Jackie 36 weeks pregnant premature labour</a:t>
            </a:r>
          </a:p>
          <a:p>
            <a:pPr marL="0" indent="0">
              <a:buNone/>
            </a:pPr>
            <a:r>
              <a:rPr lang="en-GB" sz="2400" dirty="0" smtClean="0">
                <a:latin typeface="Arial" panose="020B0604020202020204" pitchFamily="34" charset="0"/>
                <a:cs typeface="Arial" panose="020B0604020202020204" pitchFamily="34" charset="0"/>
              </a:rPr>
              <a:t>…..Patrick respiratory illness</a:t>
            </a:r>
          </a:p>
          <a:p>
            <a:pPr marL="0" indent="0">
              <a:buNone/>
            </a:pPr>
            <a:r>
              <a:rPr lang="en-GB" sz="2400" dirty="0" smtClean="0">
                <a:latin typeface="Arial" panose="020B0604020202020204" pitchFamily="34" charset="0"/>
                <a:cs typeface="Arial" panose="020B0604020202020204" pitchFamily="34" charset="0"/>
              </a:rPr>
              <a:t>…..JFK airlifted from White House to hospital</a:t>
            </a:r>
          </a:p>
          <a:p>
            <a:pPr marL="0" indent="0">
              <a:buNone/>
            </a:pPr>
            <a:r>
              <a:rPr lang="en-GB" sz="2400" dirty="0" smtClean="0">
                <a:latin typeface="Arial" panose="020B0604020202020204" pitchFamily="34" charset="0"/>
                <a:cs typeface="Arial" panose="020B0604020202020204" pitchFamily="34" charset="0"/>
              </a:rPr>
              <a:t>……Sleeps on couch in hospital boiler room</a:t>
            </a:r>
          </a:p>
          <a:p>
            <a:pPr marL="0" indent="0">
              <a:buNone/>
            </a:pPr>
            <a:r>
              <a:rPr lang="en-GB" sz="2400" dirty="0" smtClean="0">
                <a:latin typeface="Arial" panose="020B0604020202020204" pitchFamily="34" charset="0"/>
                <a:cs typeface="Arial" panose="020B0604020202020204" pitchFamily="34" charset="0"/>
              </a:rPr>
              <a:t>…..Patrick dies 37 hours</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5862338" y="4178292"/>
            <a:ext cx="6170279"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John and Jackie….into mourning….both </a:t>
            </a:r>
          </a:p>
          <a:p>
            <a:r>
              <a:rPr lang="en-GB" sz="2400" dirty="0" smtClean="0">
                <a:latin typeface="Arial" panose="020B0604020202020204" pitchFamily="34" charset="0"/>
                <a:cs typeface="Arial" panose="020B0604020202020204" pitchFamily="34" charset="0"/>
              </a:rPr>
              <a:t>devastated……witnesses</a:t>
            </a:r>
          </a:p>
          <a:p>
            <a:r>
              <a:rPr lang="en-GB" sz="2400" dirty="0" smtClean="0">
                <a:latin typeface="Arial" panose="020B0604020202020204" pitchFamily="34" charset="0"/>
                <a:cs typeface="Arial" panose="020B0604020202020204" pitchFamily="34" charset="0"/>
              </a:rPr>
              <a:t>…never seen them so caring for each other</a:t>
            </a:r>
            <a:r>
              <a:rPr lang="en-GB" dirty="0" smtClean="0"/>
              <a:t>.</a:t>
            </a:r>
            <a:endParaRPr lang="en-GB" dirty="0"/>
          </a:p>
        </p:txBody>
      </p:sp>
      <p:pic>
        <p:nvPicPr>
          <p:cNvPr id="5" name="Picture 4"/>
          <p:cNvPicPr>
            <a:picLocks noChangeAspect="1"/>
          </p:cNvPicPr>
          <p:nvPr/>
        </p:nvPicPr>
        <p:blipFill>
          <a:blip r:embed="rId2"/>
          <a:stretch>
            <a:fillRect/>
          </a:stretch>
        </p:blipFill>
        <p:spPr>
          <a:xfrm>
            <a:off x="173737" y="1536192"/>
            <a:ext cx="5642916" cy="5321808"/>
          </a:xfrm>
          <a:prstGeom prst="rect">
            <a:avLst/>
          </a:prstGeom>
        </p:spPr>
      </p:pic>
      <p:sp>
        <p:nvSpPr>
          <p:cNvPr id="6" name="TextBox 5"/>
          <p:cNvSpPr txBox="1"/>
          <p:nvPr/>
        </p:nvSpPr>
        <p:spPr>
          <a:xfrm>
            <a:off x="2157984" y="1289304"/>
            <a:ext cx="2002471" cy="369332"/>
          </a:xfrm>
          <a:prstGeom prst="rect">
            <a:avLst/>
          </a:prstGeom>
          <a:noFill/>
        </p:spPr>
        <p:txBody>
          <a:bodyPr wrap="none" rtlCol="0">
            <a:spAutoFit/>
          </a:bodyPr>
          <a:lstStyle/>
          <a:p>
            <a:r>
              <a:rPr lang="en-GB" dirty="0" smtClean="0"/>
              <a:t>Leaving hospital</a:t>
            </a:r>
            <a:endParaRPr lang="en-GB" dirty="0"/>
          </a:p>
        </p:txBody>
      </p:sp>
      <p:sp>
        <p:nvSpPr>
          <p:cNvPr id="7" name="TextBox 6"/>
          <p:cNvSpPr txBox="1"/>
          <p:nvPr/>
        </p:nvSpPr>
        <p:spPr>
          <a:xfrm>
            <a:off x="5943415" y="5783535"/>
            <a:ext cx="5985934"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Kennedy commits $2m fund for </a:t>
            </a:r>
            <a:r>
              <a:rPr lang="en-GB" sz="2400" dirty="0" smtClean="0">
                <a:latin typeface="Arial" panose="020B0604020202020204" pitchFamily="34" charset="0"/>
                <a:cs typeface="Arial" panose="020B0604020202020204" pitchFamily="34" charset="0"/>
              </a:rPr>
              <a:t>respiratory</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illness </a:t>
            </a:r>
            <a:r>
              <a:rPr lang="en-GB" sz="2400" dirty="0" smtClean="0">
                <a:latin typeface="Arial" panose="020B0604020202020204" pitchFamily="34" charset="0"/>
                <a:cs typeface="Arial" panose="020B0604020202020204" pitchFamily="34" charset="0"/>
              </a:rPr>
              <a:t>in Premature </a:t>
            </a:r>
            <a:r>
              <a:rPr lang="en-GB" sz="2400" dirty="0">
                <a:latin typeface="Arial" panose="020B0604020202020204" pitchFamily="34" charset="0"/>
                <a:cs typeface="Arial" panose="020B0604020202020204" pitchFamily="34" charset="0"/>
              </a:rPr>
              <a:t>babies</a:t>
            </a:r>
          </a:p>
        </p:txBody>
      </p:sp>
    </p:spTree>
    <p:extLst>
      <p:ext uri="{BB962C8B-B14F-4D97-AF65-F5344CB8AC3E}">
        <p14:creationId xmlns:p14="http://schemas.microsoft.com/office/powerpoint/2010/main" val="18200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672" y="193805"/>
            <a:ext cx="10043364" cy="1280890"/>
          </a:xfrm>
        </p:spPr>
        <p:txBody>
          <a:bodyPr/>
          <a:lstStyle/>
          <a:p>
            <a:r>
              <a:rPr lang="en-GB" dirty="0" smtClean="0"/>
              <a:t>John &amp; Jackie with two children</a:t>
            </a:r>
            <a:br>
              <a:rPr lang="en-GB" dirty="0" smtClean="0"/>
            </a:br>
            <a:r>
              <a:rPr lang="en-GB" dirty="0" smtClean="0"/>
              <a:t>…a few days before trip to Texas</a:t>
            </a:r>
            <a:endParaRPr lang="en-GB" dirty="0"/>
          </a:p>
        </p:txBody>
      </p:sp>
      <p:pic>
        <p:nvPicPr>
          <p:cNvPr id="13316" name="Picture 4" descr="The John F. Kennedy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5741"/>
            <a:ext cx="10945368" cy="552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92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88" y="131051"/>
            <a:ext cx="11797553" cy="1554314"/>
          </a:xfrm>
        </p:spPr>
        <p:txBody>
          <a:bodyPr>
            <a:normAutofit fontScale="90000"/>
          </a:bodyPr>
          <a:lstStyle/>
          <a:p>
            <a:pPr algn="ctr"/>
            <a:r>
              <a:rPr lang="en-GB" dirty="0" smtClean="0"/>
              <a:t>Thich Qang Duc</a:t>
            </a:r>
            <a:br>
              <a:rPr lang="en-GB" dirty="0" smtClean="0"/>
            </a:br>
            <a:r>
              <a:rPr lang="en-GB" dirty="0" smtClean="0"/>
              <a:t>….monk...prays for toleration…leaves monastery</a:t>
            </a:r>
            <a:br>
              <a:rPr lang="en-GB" dirty="0" smtClean="0"/>
            </a:br>
            <a:r>
              <a:rPr lang="en-GB" dirty="0" smtClean="0"/>
              <a:t>………informs press of coming “great event”…June 1963</a:t>
            </a:r>
            <a:br>
              <a:rPr lang="en-GB" dirty="0" smtClean="0"/>
            </a:br>
            <a:r>
              <a:rPr lang="en-GB" dirty="0" smtClean="0"/>
              <a:t/>
            </a:r>
            <a:br>
              <a:rPr lang="en-GB" dirty="0" smtClean="0"/>
            </a:br>
            <a:r>
              <a:rPr lang="en-GB" dirty="0" smtClean="0"/>
              <a:t/>
            </a:r>
            <a:br>
              <a:rPr lang="en-GB" dirty="0" smtClean="0"/>
            </a:br>
            <a:endParaRPr lang="en-GB" dirty="0"/>
          </a:p>
        </p:txBody>
      </p:sp>
      <p:pic>
        <p:nvPicPr>
          <p:cNvPr id="4" name="Picture 3"/>
          <p:cNvPicPr>
            <a:picLocks noChangeAspect="1"/>
          </p:cNvPicPr>
          <p:nvPr/>
        </p:nvPicPr>
        <p:blipFill>
          <a:blip r:embed="rId2"/>
          <a:stretch>
            <a:fillRect/>
          </a:stretch>
        </p:blipFill>
        <p:spPr>
          <a:xfrm>
            <a:off x="-1" y="1712259"/>
            <a:ext cx="12326471" cy="5145741"/>
          </a:xfrm>
          <a:prstGeom prst="rect">
            <a:avLst/>
          </a:prstGeom>
        </p:spPr>
      </p:pic>
    </p:spTree>
    <p:extLst>
      <p:ext uri="{BB962C8B-B14F-4D97-AF65-F5344CB8AC3E}">
        <p14:creationId xmlns:p14="http://schemas.microsoft.com/office/powerpoint/2010/main" val="153974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41" y="274486"/>
            <a:ext cx="11152093" cy="1280890"/>
          </a:xfrm>
        </p:spPr>
        <p:txBody>
          <a:bodyPr/>
          <a:lstStyle/>
          <a:p>
            <a:r>
              <a:rPr lang="en-GB" dirty="0" smtClean="0"/>
              <a:t>JFK agrees trip to Texas to promote Civil Rights Bill</a:t>
            </a:r>
            <a:br>
              <a:rPr lang="en-GB" dirty="0" smtClean="0"/>
            </a:br>
            <a:r>
              <a:rPr lang="en-GB" dirty="0" smtClean="0"/>
              <a:t>…Jackie still in mourning over death of Patrick</a:t>
            </a:r>
            <a:endParaRPr lang="en-GB" dirty="0"/>
          </a:p>
        </p:txBody>
      </p:sp>
      <p:pic>
        <p:nvPicPr>
          <p:cNvPr id="4" name="Picture 2" descr="John and Jackie Kennedy with John Connally in Auto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01" y="1685364"/>
            <a:ext cx="12048975" cy="517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08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509" y="393200"/>
            <a:ext cx="9842067" cy="1280890"/>
          </a:xfrm>
        </p:spPr>
        <p:txBody>
          <a:bodyPr/>
          <a:lstStyle/>
          <a:p>
            <a:r>
              <a:rPr lang="en-GB" dirty="0" smtClean="0"/>
              <a:t>World mourns….future hope extinguished</a:t>
            </a:r>
            <a:endParaRPr lang="en-GB" dirty="0"/>
          </a:p>
        </p:txBody>
      </p:sp>
      <p:pic>
        <p:nvPicPr>
          <p:cNvPr id="5" name="Picture 4"/>
          <p:cNvPicPr>
            <a:picLocks noChangeAspect="1"/>
          </p:cNvPicPr>
          <p:nvPr/>
        </p:nvPicPr>
        <p:blipFill>
          <a:blip r:embed="rId2"/>
          <a:stretch>
            <a:fillRect/>
          </a:stretch>
        </p:blipFill>
        <p:spPr>
          <a:xfrm>
            <a:off x="166255" y="1209965"/>
            <a:ext cx="12025745" cy="5648036"/>
          </a:xfrm>
          <a:prstGeom prst="rect">
            <a:avLst/>
          </a:prstGeom>
        </p:spPr>
      </p:pic>
    </p:spTree>
    <p:extLst>
      <p:ext uri="{BB962C8B-B14F-4D97-AF65-F5344CB8AC3E}">
        <p14:creationId xmlns:p14="http://schemas.microsoft.com/office/powerpoint/2010/main" val="3677136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0" y="0"/>
            <a:ext cx="12338563" cy="6973455"/>
          </a:xfrm>
          <a:prstGeom prst="rect">
            <a:avLst/>
          </a:prstGeom>
        </p:spPr>
      </p:pic>
    </p:spTree>
    <p:extLst>
      <p:ext uri="{BB962C8B-B14F-4D97-AF65-F5344CB8AC3E}">
        <p14:creationId xmlns:p14="http://schemas.microsoft.com/office/powerpoint/2010/main" val="3908316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295565"/>
            <a:ext cx="8915400" cy="6356248"/>
          </a:xfrm>
        </p:spPr>
        <p:txBody>
          <a:bodyPr>
            <a:normAutofit fontScale="92500" lnSpcReduction="20000"/>
          </a:bodyPr>
          <a:lstStyle/>
          <a:p>
            <a:pPr marL="0" indent="0">
              <a:buNone/>
            </a:pPr>
            <a:r>
              <a:rPr lang="en-GB" sz="2400" dirty="0" smtClean="0">
                <a:latin typeface="Arial" panose="020B0604020202020204" pitchFamily="34" charset="0"/>
                <a:cs typeface="Arial" panose="020B0604020202020204" pitchFamily="34" charset="0"/>
              </a:rPr>
              <a:t>A President’s work is never done.</a:t>
            </a:r>
          </a:p>
          <a:p>
            <a:pPr marL="0" indent="0">
              <a:buNone/>
            </a:pPr>
            <a:r>
              <a:rPr lang="en-GB" sz="2400" dirty="0" smtClean="0">
                <a:latin typeface="Arial" panose="020B0604020202020204" pitchFamily="34" charset="0"/>
                <a:cs typeface="Arial" panose="020B0604020202020204" pitchFamily="34" charset="0"/>
              </a:rPr>
              <a:t>His burdens press from sun to sun</a:t>
            </a:r>
          </a:p>
          <a:p>
            <a:pPr marL="0" indent="0">
              <a:buNone/>
            </a:pPr>
            <a:r>
              <a:rPr lang="en-GB" sz="2400" dirty="0" smtClean="0">
                <a:latin typeface="Arial" panose="020B0604020202020204" pitchFamily="34" charset="0"/>
                <a:cs typeface="Arial" panose="020B0604020202020204" pitchFamily="34" charset="0"/>
              </a:rPr>
              <a:t>A Berlin Wall, a racial brew</a:t>
            </a:r>
          </a:p>
          <a:p>
            <a:pPr marL="0" indent="0">
              <a:buNone/>
            </a:pPr>
            <a:r>
              <a:rPr lang="en-GB" sz="2400" dirty="0" smtClean="0">
                <a:latin typeface="Arial" panose="020B0604020202020204" pitchFamily="34" charset="0"/>
                <a:cs typeface="Arial" panose="020B0604020202020204" pitchFamily="34" charset="0"/>
              </a:rPr>
              <a:t>A tax cut bill, a Madame Nhu</a:t>
            </a:r>
          </a:p>
          <a:p>
            <a:pPr marL="0" indent="0">
              <a:buNone/>
            </a:pPr>
            <a:r>
              <a:rPr lang="en-GB" sz="2400" dirty="0" smtClean="0">
                <a:latin typeface="Arial" panose="020B0604020202020204" pitchFamily="34" charset="0"/>
                <a:cs typeface="Arial" panose="020B0604020202020204" pitchFamily="34" charset="0"/>
              </a:rPr>
              <a:t>One crisis ebbs, another flows</a:t>
            </a:r>
          </a:p>
          <a:p>
            <a:pPr marL="0" indent="0">
              <a:buNone/>
            </a:pPr>
            <a:r>
              <a:rPr lang="en-GB" sz="2400" dirty="0" smtClean="0">
                <a:latin typeface="Arial" panose="020B0604020202020204" pitchFamily="34" charset="0"/>
                <a:cs typeface="Arial" panose="020B0604020202020204" pitchFamily="34" charset="0"/>
              </a:rPr>
              <a:t>…and here comes John with runny nose</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A President must rise and dress</a:t>
            </a:r>
          </a:p>
          <a:p>
            <a:pPr marL="0" indent="0">
              <a:buNone/>
            </a:pPr>
            <a:r>
              <a:rPr lang="en-GB" sz="2400" dirty="0" smtClean="0">
                <a:latin typeface="Arial" panose="020B0604020202020204" pitchFamily="34" charset="0"/>
                <a:cs typeface="Arial" panose="020B0604020202020204" pitchFamily="34" charset="0"/>
              </a:rPr>
              <a:t>See senators, and meet the press</a:t>
            </a:r>
          </a:p>
          <a:p>
            <a:pPr marL="0" indent="0">
              <a:buNone/>
            </a:pPr>
            <a:r>
              <a:rPr lang="en-GB" sz="2400" dirty="0" smtClean="0">
                <a:latin typeface="Arial" panose="020B0604020202020204" pitchFamily="34" charset="0"/>
                <a:cs typeface="Arial" panose="020B0604020202020204" pitchFamily="34" charset="0"/>
              </a:rPr>
              <a:t>Be always bold, be sometimes wary</a:t>
            </a:r>
          </a:p>
          <a:p>
            <a:pPr marL="0" indent="0">
              <a:buNone/>
            </a:pPr>
            <a:r>
              <a:rPr lang="en-GB" sz="2400" dirty="0" smtClean="0">
                <a:latin typeface="Arial" panose="020B0604020202020204" pitchFamily="34" charset="0"/>
                <a:cs typeface="Arial" panose="020B0604020202020204" pitchFamily="34" charset="0"/>
              </a:rPr>
              <a:t>Be kind to foreign dignitary</a:t>
            </a:r>
          </a:p>
          <a:p>
            <a:pPr marL="0" indent="0">
              <a:buNone/>
            </a:pPr>
            <a:r>
              <a:rPr lang="en-GB" sz="2400" dirty="0" smtClean="0">
                <a:latin typeface="Arial" panose="020B0604020202020204" pitchFamily="34" charset="0"/>
                <a:cs typeface="Arial" panose="020B0604020202020204" pitchFamily="34" charset="0"/>
              </a:rPr>
              <a:t>And while he fends off many foes</a:t>
            </a:r>
          </a:p>
          <a:p>
            <a:pPr marL="0" indent="0">
              <a:buNone/>
            </a:pPr>
            <a:r>
              <a:rPr lang="en-GB" sz="2400" dirty="0" smtClean="0">
                <a:latin typeface="Arial" panose="020B0604020202020204" pitchFamily="34" charset="0"/>
                <a:cs typeface="Arial" panose="020B0604020202020204" pitchFamily="34" charset="0"/>
              </a:rPr>
              <a:t>…Bend down and wipe a little boy’s nose</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NY Editor E B White</a:t>
            </a:r>
          </a:p>
          <a:p>
            <a:pPr marL="0" indent="0">
              <a:buNone/>
            </a:pPr>
            <a:endParaRPr lang="en-GB" dirty="0" smtClean="0"/>
          </a:p>
        </p:txBody>
      </p:sp>
    </p:spTree>
    <p:extLst>
      <p:ext uri="{BB962C8B-B14F-4D97-AF65-F5344CB8AC3E}">
        <p14:creationId xmlns:p14="http://schemas.microsoft.com/office/powerpoint/2010/main" val="485297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960" y="319310"/>
            <a:ext cx="8911687" cy="1280890"/>
          </a:xfrm>
        </p:spPr>
        <p:txBody>
          <a:bodyPr/>
          <a:lstStyle/>
          <a:p>
            <a:r>
              <a:rPr lang="en-GB" dirty="0" smtClean="0"/>
              <a:t>Madame Nhu (1924-2011)</a:t>
            </a:r>
            <a:endParaRPr lang="en-GB" dirty="0"/>
          </a:p>
        </p:txBody>
      </p:sp>
      <p:pic>
        <p:nvPicPr>
          <p:cNvPr id="9220" name="Picture 4" descr="Madame Nhu In 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2" y="988291"/>
            <a:ext cx="6040582" cy="5950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6073" y="923860"/>
            <a:ext cx="5548169"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Virulent anti communist…First Lady of Vietna</a:t>
            </a:r>
            <a:r>
              <a:rPr lang="en-GB" sz="2400" dirty="0">
                <a:latin typeface="Arial" panose="020B0604020202020204" pitchFamily="34" charset="0"/>
                <a:cs typeface="Arial" panose="020B0604020202020204" pitchFamily="34" charset="0"/>
              </a:rPr>
              <a:t>m</a:t>
            </a:r>
            <a:r>
              <a:rPr lang="en-GB" sz="2400" dirty="0" smtClean="0">
                <a:latin typeface="Arial" panose="020B0604020202020204" pitchFamily="34" charset="0"/>
                <a:cs typeface="Arial" panose="020B0604020202020204" pitchFamily="34" charset="0"/>
              </a:rPr>
              <a:t>. Wife of Diem’s brother</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100380" y="1931976"/>
            <a:ext cx="6244658" cy="830997"/>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Spokesperson for Morality Drive</a:t>
            </a:r>
          </a:p>
          <a:p>
            <a:r>
              <a:rPr lang="en-GB" dirty="0"/>
              <a:t>…flaunts power, publicity drives …US media</a:t>
            </a:r>
          </a:p>
        </p:txBody>
      </p:sp>
      <p:sp>
        <p:nvSpPr>
          <p:cNvPr id="8" name="Rectangle 7"/>
          <p:cNvSpPr/>
          <p:nvPr/>
        </p:nvSpPr>
        <p:spPr>
          <a:xfrm>
            <a:off x="6142182" y="3040029"/>
            <a:ext cx="6410036"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Immolation a </a:t>
            </a:r>
            <a:r>
              <a:rPr lang="en-GB" sz="2400" dirty="0" smtClean="0">
                <a:latin typeface="Arial" panose="020B0604020202020204" pitchFamily="34" charset="0"/>
                <a:cs typeface="Arial" panose="020B0604020202020204" pitchFamily="34" charset="0"/>
              </a:rPr>
              <a:t>"barbecue. Let </a:t>
            </a:r>
            <a:r>
              <a:rPr lang="en-GB" sz="2400" dirty="0">
                <a:latin typeface="Arial" panose="020B0604020202020204" pitchFamily="34" charset="0"/>
                <a:cs typeface="Arial" panose="020B0604020202020204" pitchFamily="34" charset="0"/>
              </a:rPr>
              <a:t>them burn </a:t>
            </a:r>
            <a:r>
              <a:rPr lang="en-GB" sz="2400" dirty="0" smtClean="0">
                <a:latin typeface="Arial" panose="020B0604020202020204" pitchFamily="34" charset="0"/>
                <a:cs typeface="Arial" panose="020B0604020202020204" pitchFamily="34" charset="0"/>
              </a:rPr>
              <a:t>and </a:t>
            </a:r>
            <a:r>
              <a:rPr lang="en-GB" sz="2400" dirty="0">
                <a:latin typeface="Arial" panose="020B0604020202020204" pitchFamily="34" charset="0"/>
                <a:cs typeface="Arial" panose="020B0604020202020204" pitchFamily="34" charset="0"/>
              </a:rPr>
              <a:t>we shall clap our </a:t>
            </a:r>
            <a:r>
              <a:rPr lang="en-GB" sz="2400" dirty="0" smtClean="0">
                <a:latin typeface="Arial" panose="020B0604020202020204" pitchFamily="34" charset="0"/>
                <a:cs typeface="Arial" panose="020B0604020202020204" pitchFamily="34" charset="0"/>
              </a:rPr>
              <a:t>ands. "barbecuing“</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was not "</a:t>
            </a:r>
            <a:r>
              <a:rPr lang="en-GB" sz="2400" dirty="0" smtClean="0">
                <a:latin typeface="Arial" panose="020B0604020202020204" pitchFamily="34" charset="0"/>
                <a:cs typeface="Arial" panose="020B0604020202020204" pitchFamily="34" charset="0"/>
              </a:rPr>
              <a:t>self-sufficient“.. </a:t>
            </a:r>
            <a:r>
              <a:rPr lang="en-GB" sz="2400" dirty="0">
                <a:latin typeface="Arial" panose="020B0604020202020204" pitchFamily="34" charset="0"/>
                <a:cs typeface="Arial" panose="020B0604020202020204" pitchFamily="34" charset="0"/>
              </a:rPr>
              <a:t>"imported </a:t>
            </a:r>
            <a:r>
              <a:rPr lang="en-GB" sz="2400" dirty="0" smtClean="0">
                <a:latin typeface="Arial" panose="020B0604020202020204" pitchFamily="34" charset="0"/>
                <a:cs typeface="Arial" panose="020B0604020202020204" pitchFamily="34" charset="0"/>
              </a:rPr>
              <a:t>gasoline“</a:t>
            </a:r>
            <a:endParaRPr lang="en-GB" sz="2400" dirty="0">
              <a:latin typeface="Arial" panose="020B0604020202020204" pitchFamily="34" charset="0"/>
              <a:cs typeface="Arial" panose="020B0604020202020204" pitchFamily="34" charset="0"/>
            </a:endParaRPr>
          </a:p>
        </p:txBody>
      </p:sp>
      <p:sp>
        <p:nvSpPr>
          <p:cNvPr id="9" name="Rectangle 8"/>
          <p:cNvSpPr/>
          <p:nvPr/>
        </p:nvSpPr>
        <p:spPr>
          <a:xfrm>
            <a:off x="6061435" y="4339108"/>
            <a:ext cx="6130565" cy="1200329"/>
          </a:xfrm>
          <a:prstGeom prst="rect">
            <a:avLst/>
          </a:prstGeom>
        </p:spPr>
        <p:txBody>
          <a:bodyPr wrap="square">
            <a:spAutoFit/>
          </a:bodyPr>
          <a:lstStyle/>
          <a:p>
            <a:r>
              <a:rPr lang="en-GB" sz="2400" dirty="0" smtClean="0">
                <a:latin typeface="Arial" panose="020B0604020202020204" pitchFamily="34" charset="0"/>
                <a:cs typeface="Arial" panose="020B0604020202020204" pitchFamily="34" charset="0"/>
              </a:rPr>
              <a:t>Kennedy: “That </a:t>
            </a:r>
            <a:r>
              <a:rPr lang="en-GB" sz="2400" dirty="0">
                <a:latin typeface="Arial" panose="020B0604020202020204" pitchFamily="34" charset="0"/>
                <a:cs typeface="Arial" panose="020B0604020202020204" pitchFamily="34" charset="0"/>
              </a:rPr>
              <a:t>goddamn bitch. </a:t>
            </a:r>
            <a:r>
              <a:rPr lang="en-GB" sz="2400" dirty="0" smtClean="0">
                <a:latin typeface="Arial" panose="020B0604020202020204" pitchFamily="34" charset="0"/>
                <a:cs typeface="Arial" panose="020B0604020202020204" pitchFamily="34" charset="0"/>
              </a:rPr>
              <a:t>She's</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responsible for the death of that </a:t>
            </a:r>
            <a:r>
              <a:rPr lang="en-GB" sz="2400" dirty="0" smtClean="0">
                <a:latin typeface="Arial" panose="020B0604020202020204" pitchFamily="34" charset="0"/>
                <a:cs typeface="Arial" panose="020B0604020202020204" pitchFamily="34" charset="0"/>
              </a:rPr>
              <a:t>kind man” …..US cannot keep supporting this regime</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6121851" y="5753625"/>
            <a:ext cx="6070149"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Most hated person in </a:t>
            </a:r>
            <a:r>
              <a:rPr lang="en-GB" dirty="0" smtClean="0"/>
              <a:t>Vienna: .revolt</a:t>
            </a:r>
            <a:endParaRPr lang="en-GB" dirty="0"/>
          </a:p>
          <a:p>
            <a:r>
              <a:rPr lang="en-GB" dirty="0" smtClean="0"/>
              <a:t>Expands…visits US/ Europe defend programme….and shop</a:t>
            </a:r>
            <a:endParaRPr lang="en-GB" dirty="0"/>
          </a:p>
        </p:txBody>
      </p:sp>
    </p:spTree>
    <p:extLst>
      <p:ext uri="{BB962C8B-B14F-4D97-AF65-F5344CB8AC3E}">
        <p14:creationId xmlns:p14="http://schemas.microsoft.com/office/powerpoint/2010/main" val="287924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135" y="-159041"/>
            <a:ext cx="8911687" cy="1280890"/>
          </a:xfrm>
        </p:spPr>
        <p:txBody>
          <a:bodyPr/>
          <a:lstStyle/>
          <a:p>
            <a:r>
              <a:rPr lang="en-GB" dirty="0" smtClean="0"/>
              <a:t>Vietnam…change in policy</a:t>
            </a:r>
            <a:endParaRPr lang="en-GB" dirty="0"/>
          </a:p>
        </p:txBody>
      </p:sp>
      <p:sp>
        <p:nvSpPr>
          <p:cNvPr id="4" name="Content Placeholder 3"/>
          <p:cNvSpPr>
            <a:spLocks noGrp="1"/>
          </p:cNvSpPr>
          <p:nvPr>
            <p:ph idx="1"/>
          </p:nvPr>
        </p:nvSpPr>
        <p:spPr>
          <a:xfrm>
            <a:off x="575241" y="523240"/>
            <a:ext cx="11228832" cy="4906384"/>
          </a:xfrm>
        </p:spPr>
        <p:txBody>
          <a:bodyPr>
            <a:noAutofit/>
          </a:bodyPr>
          <a:lstStyle/>
          <a:p>
            <a:r>
              <a:rPr lang="en-GB" sz="2400" dirty="0" smtClean="0">
                <a:latin typeface="Arial" panose="020B0604020202020204" pitchFamily="34" charset="0"/>
                <a:cs typeface="Arial" panose="020B0604020202020204" pitchFamily="34" charset="0"/>
              </a:rPr>
              <a:t>Kennedy…CIA…support removal of Diem regime…excluding assassination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Army officers engineer coup</a:t>
            </a:r>
          </a:p>
          <a:p>
            <a:pPr lvl="1"/>
            <a:r>
              <a:rPr lang="en-GB" sz="2400" dirty="0" smtClean="0">
                <a:latin typeface="Arial" panose="020B0604020202020204" pitchFamily="34" charset="0"/>
                <a:cs typeface="Arial" panose="020B0604020202020204" pitchFamily="34" charset="0"/>
              </a:rPr>
              <a:t>US provides Diem and brother $500,000 cash and car to escape</a:t>
            </a:r>
          </a:p>
          <a:p>
            <a:pPr lvl="1"/>
            <a:r>
              <a:rPr lang="en-GB" sz="2400" dirty="0" smtClean="0">
                <a:latin typeface="Arial" panose="020B0604020202020204" pitchFamily="34" charset="0"/>
                <a:cs typeface="Arial" panose="020B0604020202020204" pitchFamily="34" charset="0"/>
              </a:rPr>
              <a:t>Driver delivers Diem  to Army…Diem and brother killed</a:t>
            </a:r>
          </a:p>
          <a:p>
            <a:pPr lvl="1"/>
            <a:r>
              <a:rPr lang="en-GB" sz="2400" dirty="0" smtClean="0">
                <a:latin typeface="Arial" panose="020B0604020202020204" pitchFamily="34" charset="0"/>
                <a:cs typeface="Arial" panose="020B0604020202020204" pitchFamily="34" charset="0"/>
              </a:rPr>
              <a:t>First of many army generals take command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Plans put in place to scale down US forces….retain financial support</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 </a:t>
            </a:r>
            <a:r>
              <a:rPr lang="en-GB" sz="2400" dirty="0">
                <a:latin typeface="Arial" panose="020B0604020202020204" pitchFamily="34" charset="0"/>
                <a:cs typeface="Arial" panose="020B0604020202020204" pitchFamily="34" charset="0"/>
              </a:rPr>
              <a:t>In the final analysis, it is their war. They are the ones who have to win it or lose it. We can help them, we can give them equipment, we can send our men out there as advisers, but they have to win it, the people of Vietnam, against the </a:t>
            </a:r>
            <a:r>
              <a:rPr lang="en-GB" sz="2400" dirty="0" smtClean="0">
                <a:latin typeface="Arial" panose="020B0604020202020204" pitchFamily="34" charset="0"/>
                <a:cs typeface="Arial" panose="020B0604020202020204" pitchFamily="34" charset="0"/>
              </a:rPr>
              <a:t>Communists”</a:t>
            </a:r>
          </a:p>
          <a:p>
            <a:pPr marL="0" indent="0">
              <a:buNone/>
            </a:pPr>
            <a:r>
              <a:rPr lang="en-GB" sz="2400" dirty="0" smtClean="0">
                <a:latin typeface="Arial" panose="020B0604020202020204" pitchFamily="34" charset="0"/>
                <a:cs typeface="Arial" panose="020B0604020202020204" pitchFamily="34" charset="0"/>
              </a:rPr>
              <a:t>CIA opposes…want build up army……occupy Vietnam and win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4793672" y="6488668"/>
            <a:ext cx="272568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To be continued</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270" y="171528"/>
            <a:ext cx="8911687" cy="1280890"/>
          </a:xfrm>
        </p:spPr>
        <p:txBody>
          <a:bodyPr/>
          <a:lstStyle/>
          <a:p>
            <a:pPr algn="ctr"/>
            <a:r>
              <a:rPr lang="en-GB" dirty="0" smtClean="0"/>
              <a:t>Kennedy &amp; Civil Rights</a:t>
            </a:r>
            <a:endParaRPr lang="en-GB" dirty="0"/>
          </a:p>
        </p:txBody>
      </p:sp>
      <p:sp>
        <p:nvSpPr>
          <p:cNvPr id="3" name="Content Placeholder 2"/>
          <p:cNvSpPr>
            <a:spLocks noGrp="1"/>
          </p:cNvSpPr>
          <p:nvPr>
            <p:ph idx="1"/>
          </p:nvPr>
        </p:nvSpPr>
        <p:spPr>
          <a:xfrm>
            <a:off x="849745" y="1459346"/>
            <a:ext cx="11018982" cy="4680120"/>
          </a:xfrm>
        </p:spPr>
        <p:txBody>
          <a:bodyPr>
            <a:normAutofit fontScale="92500" lnSpcReduction="20000"/>
          </a:bodyPr>
          <a:lstStyle/>
          <a:p>
            <a:r>
              <a:rPr lang="en-GB" dirty="0" smtClean="0"/>
              <a:t> </a:t>
            </a:r>
            <a:r>
              <a:rPr lang="en-GB" sz="2400" dirty="0" smtClean="0">
                <a:latin typeface="Arial" panose="020B0604020202020204" pitchFamily="34" charset="0"/>
                <a:cs typeface="Arial" panose="020B0604020202020204" pitchFamily="34" charset="0"/>
              </a:rPr>
              <a:t>Promises 1960 campaign not kept</a:t>
            </a:r>
          </a:p>
          <a:p>
            <a:pPr lvl="1"/>
            <a:r>
              <a:rPr lang="en-GB" sz="2400" dirty="0" smtClean="0">
                <a:latin typeface="Arial" panose="020B0604020202020204" pitchFamily="34" charset="0"/>
                <a:cs typeface="Arial" panose="020B0604020202020204" pitchFamily="34" charset="0"/>
              </a:rPr>
              <a:t>Promises to end segregation at “stroke of a pen”</a:t>
            </a:r>
          </a:p>
          <a:p>
            <a:pPr lvl="1"/>
            <a:r>
              <a:rPr lang="en-GB" sz="2400" dirty="0" smtClean="0">
                <a:latin typeface="Arial" panose="020B0604020202020204" pitchFamily="34" charset="0"/>
                <a:cs typeface="Arial" panose="020B0604020202020204" pitchFamily="34" charset="0"/>
              </a:rPr>
              <a:t>Does nothing….sent 1000’s pens….since non seem to work in White House</a:t>
            </a:r>
          </a:p>
          <a:p>
            <a:pPr lvl="1"/>
            <a:r>
              <a:rPr lang="en-GB" sz="2400" dirty="0" smtClean="0">
                <a:latin typeface="Arial" panose="020B0604020202020204" pitchFamily="34" charset="0"/>
                <a:cs typeface="Arial" panose="020B0604020202020204" pitchFamily="34" charset="0"/>
              </a:rPr>
              <a:t>Dilemma: lose White votes in South if he acts….lost world reputation if not</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Civil Rights US 1960’s</a:t>
            </a:r>
          </a:p>
          <a:p>
            <a:pPr lvl="1"/>
            <a:r>
              <a:rPr lang="en-GB" sz="2400" dirty="0" smtClean="0">
                <a:latin typeface="Arial" panose="020B0604020202020204" pitchFamily="34" charset="0"/>
                <a:cs typeface="Arial" panose="020B0604020202020204" pitchFamily="34" charset="0"/>
              </a:rPr>
              <a:t>Martin Luther King…accuses Kennedy of “tokenism”</a:t>
            </a:r>
          </a:p>
          <a:p>
            <a:pPr lvl="1"/>
            <a:r>
              <a:rPr lang="en-GB" sz="2400" dirty="0" smtClean="0">
                <a:latin typeface="Arial" panose="020B0604020202020204" pitchFamily="34" charset="0"/>
                <a:cs typeface="Arial" panose="020B0604020202020204" pitchFamily="34" charset="0"/>
              </a:rPr>
              <a:t>Widespread discrimination continues</a:t>
            </a:r>
            <a:endParaRPr lang="en-GB" sz="2400" dirty="0">
              <a:latin typeface="Arial" panose="020B0604020202020204" pitchFamily="34" charset="0"/>
              <a:cs typeface="Arial" panose="020B0604020202020204" pitchFamily="34" charset="0"/>
            </a:endParaRPr>
          </a:p>
          <a:p>
            <a:pPr lvl="2"/>
            <a:r>
              <a:rPr lang="en-GB" sz="2400" dirty="0" smtClean="0">
                <a:latin typeface="Arial" panose="020B0604020202020204" pitchFamily="34" charset="0"/>
                <a:cs typeface="Arial" panose="020B0604020202020204" pitchFamily="34" charset="0"/>
              </a:rPr>
              <a:t>States ignore Federal laws on school, busing, housing</a:t>
            </a:r>
          </a:p>
          <a:p>
            <a:pPr lvl="2"/>
            <a:r>
              <a:rPr lang="en-GB" sz="2400" dirty="0" smtClean="0">
                <a:latin typeface="Arial" panose="020B0604020202020204" pitchFamily="34" charset="0"/>
                <a:cs typeface="Arial" panose="020B0604020202020204" pitchFamily="34" charset="0"/>
              </a:rPr>
              <a:t>21 state outlaw inter racial marriage</a:t>
            </a:r>
          </a:p>
          <a:p>
            <a:pPr lvl="2"/>
            <a:r>
              <a:rPr lang="en-GB" sz="2400" dirty="0" smtClean="0">
                <a:latin typeface="Arial" panose="020B0604020202020204" pitchFamily="34" charset="0"/>
                <a:cs typeface="Arial" panose="020B0604020202020204" pitchFamily="34" charset="0"/>
              </a:rPr>
              <a:t>Jim Crow Laws remain…..80% blacks in South cannot vote</a:t>
            </a:r>
          </a:p>
        </p:txBody>
      </p:sp>
      <p:sp>
        <p:nvSpPr>
          <p:cNvPr id="4" name="TextBox 3"/>
          <p:cNvSpPr txBox="1"/>
          <p:nvPr/>
        </p:nvSpPr>
        <p:spPr>
          <a:xfrm>
            <a:off x="2162396" y="6174509"/>
            <a:ext cx="1192185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Civil Rights mobilise in non violent protest….segregated inter state busing</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38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690" y="0"/>
            <a:ext cx="8911687" cy="717176"/>
          </a:xfrm>
        </p:spPr>
        <p:txBody>
          <a:bodyPr/>
          <a:lstStyle/>
          <a:p>
            <a:r>
              <a:rPr lang="en-GB" dirty="0" smtClean="0"/>
              <a:t>Freedom Riders 1961</a:t>
            </a:r>
            <a:endParaRPr lang="en-GB" dirty="0"/>
          </a:p>
        </p:txBody>
      </p:sp>
      <p:pic>
        <p:nvPicPr>
          <p:cNvPr id="4" name="Picture 3"/>
          <p:cNvPicPr>
            <a:picLocks noChangeAspect="1"/>
          </p:cNvPicPr>
          <p:nvPr/>
        </p:nvPicPr>
        <p:blipFill>
          <a:blip r:embed="rId2"/>
          <a:stretch>
            <a:fillRect/>
          </a:stretch>
        </p:blipFill>
        <p:spPr>
          <a:xfrm>
            <a:off x="137432" y="1361820"/>
            <a:ext cx="7348098" cy="5322253"/>
          </a:xfrm>
          <a:prstGeom prst="rect">
            <a:avLst/>
          </a:prstGeom>
        </p:spPr>
      </p:pic>
      <p:sp>
        <p:nvSpPr>
          <p:cNvPr id="5" name="TextBox 4"/>
          <p:cNvSpPr txBox="1"/>
          <p:nvPr/>
        </p:nvSpPr>
        <p:spPr>
          <a:xfrm>
            <a:off x="2214282" y="859797"/>
            <a:ext cx="4823756"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White mob beating up Riders</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7603973" y="919291"/>
            <a:ext cx="4174541"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Civil Rights Group (Congress</a:t>
            </a:r>
          </a:p>
          <a:p>
            <a:r>
              <a:rPr lang="en-GB" sz="2400" dirty="0" smtClean="0">
                <a:latin typeface="Arial" panose="020B0604020202020204" pitchFamily="34" charset="0"/>
                <a:cs typeface="Arial" panose="020B0604020202020204" pitchFamily="34" charset="0"/>
              </a:rPr>
              <a:t>Of Racial Equality) organise</a:t>
            </a:r>
          </a:p>
          <a:p>
            <a:r>
              <a:rPr lang="en-GB" sz="2400" dirty="0" smtClean="0">
                <a:latin typeface="Arial" panose="020B0604020202020204" pitchFamily="34" charset="0"/>
                <a:cs typeface="Arial" panose="020B0604020202020204" pitchFamily="34" charset="0"/>
              </a:rPr>
              <a:t>“rides” in segregated inter</a:t>
            </a:r>
          </a:p>
          <a:p>
            <a:r>
              <a:rPr lang="en-GB" sz="2400" dirty="0" smtClean="0">
                <a:latin typeface="Arial" panose="020B0604020202020204" pitchFamily="34" charset="0"/>
                <a:cs typeface="Arial" panose="020B0604020202020204" pitchFamily="34" charset="0"/>
              </a:rPr>
              <a:t>State buses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565125" y="3097713"/>
            <a:ext cx="449834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Buses burned….riders attacked</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524377" y="4136804"/>
            <a:ext cx="4466287"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Kennedy sends National Guard</a:t>
            </a:r>
          </a:p>
          <a:p>
            <a:r>
              <a:rPr lang="en-GB" sz="2400" dirty="0" smtClean="0">
                <a:latin typeface="Arial" panose="020B0604020202020204" pitchFamily="34" charset="0"/>
                <a:cs typeface="Arial" panose="020B0604020202020204" pitchFamily="34" charset="0"/>
              </a:rPr>
              <a:t>To protect…deplores violence</a:t>
            </a:r>
          </a:p>
          <a:p>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7834609" y="5576318"/>
            <a:ext cx="3717493"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Triggers action to develop</a:t>
            </a:r>
          </a:p>
          <a:p>
            <a:r>
              <a:rPr lang="en-GB" sz="2400" dirty="0" smtClean="0">
                <a:latin typeface="Arial" panose="020B0604020202020204" pitchFamily="34" charset="0"/>
                <a:cs typeface="Arial" panose="020B0604020202020204" pitchFamily="34" charset="0"/>
              </a:rPr>
              <a:t>New Civil Rights Act…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5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37" y="301381"/>
            <a:ext cx="8911687" cy="1025395"/>
          </a:xfrm>
        </p:spPr>
        <p:txBody>
          <a:bodyPr>
            <a:normAutofit fontScale="90000"/>
          </a:bodyPr>
          <a:lstStyle/>
          <a:p>
            <a:r>
              <a:rPr lang="en-GB" dirty="0" smtClean="0"/>
              <a:t>White “save segregation” demonstrations</a:t>
            </a:r>
            <a:endParaRPr lang="en-GB" dirty="0"/>
          </a:p>
        </p:txBody>
      </p:sp>
      <p:pic>
        <p:nvPicPr>
          <p:cNvPr id="10242" name="Picture 2" descr="Teens Shout At Police Officers During Pro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64" y="896471"/>
            <a:ext cx="11982636" cy="588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33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43" y="166910"/>
            <a:ext cx="8911687" cy="1280890"/>
          </a:xfrm>
        </p:spPr>
        <p:txBody>
          <a:bodyPr>
            <a:normAutofit fontScale="90000"/>
          </a:bodyPr>
          <a:lstStyle/>
          <a:p>
            <a:r>
              <a:rPr lang="en-GB" dirty="0" smtClean="0"/>
              <a:t>Old Mississippi riot of 1962</a:t>
            </a:r>
            <a:br>
              <a:rPr lang="en-GB" dirty="0" smtClean="0"/>
            </a:br>
            <a:r>
              <a:rPr lang="en-GB" dirty="0" smtClean="0"/>
              <a:t>…attempted enrolment black student</a:t>
            </a:r>
            <a:br>
              <a:rPr lang="en-GB" dirty="0" smtClean="0"/>
            </a:br>
            <a:endParaRPr lang="en-GB" dirty="0"/>
          </a:p>
        </p:txBody>
      </p:sp>
      <p:sp>
        <p:nvSpPr>
          <p:cNvPr id="4" name="TextBox 3"/>
          <p:cNvSpPr txBox="1"/>
          <p:nvPr/>
        </p:nvSpPr>
        <p:spPr>
          <a:xfrm>
            <a:off x="8552329" y="1443317"/>
            <a:ext cx="3592650"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University ignores Brown</a:t>
            </a:r>
          </a:p>
          <a:p>
            <a:r>
              <a:rPr lang="en-GB" sz="2400" dirty="0" smtClean="0">
                <a:latin typeface="Arial" panose="020B0604020202020204" pitchFamily="34" charset="0"/>
                <a:cs typeface="Arial" panose="020B0604020202020204" pitchFamily="34" charset="0"/>
              </a:rPr>
              <a:t>Supreme Court Ruling</a:t>
            </a:r>
            <a:endParaRPr lang="en-GB" sz="2400" dirty="0">
              <a:latin typeface="Arial" panose="020B0604020202020204" pitchFamily="34" charset="0"/>
              <a:cs typeface="Arial" panose="020B0604020202020204" pitchFamily="34" charset="0"/>
            </a:endParaRPr>
          </a:p>
        </p:txBody>
      </p:sp>
      <p:pic>
        <p:nvPicPr>
          <p:cNvPr id="12290" name="Picture 2" descr="U.S. Army trucks loaded with steel-helmeted federal agents roll across the University of Mississippi cam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3" y="1855695"/>
            <a:ext cx="8095131" cy="500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34401" y="2483224"/>
            <a:ext cx="4019049"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Student attempts to enrol</a:t>
            </a:r>
          </a:p>
          <a:p>
            <a:r>
              <a:rPr lang="en-GB" sz="2400" dirty="0" smtClean="0">
                <a:latin typeface="Arial" panose="020B0604020202020204" pitchFamily="34" charset="0"/>
                <a:cs typeface="Arial" panose="020B0604020202020204" pitchFamily="34" charset="0"/>
              </a:rPr>
              <a:t>…disguises race</a:t>
            </a:r>
          </a:p>
          <a:p>
            <a:r>
              <a:rPr lang="en-GB" sz="2400" dirty="0" smtClean="0">
                <a:latin typeface="Arial" panose="020B0604020202020204" pitchFamily="34" charset="0"/>
                <a:cs typeface="Arial" panose="020B0604020202020204" pitchFamily="34" charset="0"/>
              </a:rPr>
              <a:t>…attacked</a:t>
            </a:r>
          </a:p>
          <a:p>
            <a:r>
              <a:rPr lang="en-GB" sz="2400" dirty="0" smtClean="0">
                <a:latin typeface="Arial" panose="020B0604020202020204" pitchFamily="34" charset="0"/>
                <a:cs typeface="Arial" panose="020B0604020202020204" pitchFamily="34" charset="0"/>
              </a:rPr>
              <a:t>…governor refuses to guard</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438727" y="1360733"/>
            <a:ext cx="8026556"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30,000 national guard sent to enforce Meredith enrolment</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603330" y="4204448"/>
            <a:ext cx="4291559"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JFK sends Bobby to negotiate</a:t>
            </a:r>
          </a:p>
          <a:p>
            <a:r>
              <a:rPr lang="en-GB" sz="2400" dirty="0" smtClean="0">
                <a:latin typeface="Arial" panose="020B0604020202020204" pitchFamily="34" charset="0"/>
                <a:cs typeface="Arial" panose="020B0604020202020204" pitchFamily="34" charset="0"/>
              </a:rPr>
              <a:t>With Governor…rejected</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8659906" y="5091954"/>
            <a:ext cx="3249608"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Kennedy sends troops</a:t>
            </a:r>
          </a:p>
          <a:p>
            <a:r>
              <a:rPr lang="en-GB" sz="2400" dirty="0" smtClean="0">
                <a:latin typeface="Arial" panose="020B0604020202020204" pitchFamily="34" charset="0"/>
                <a:cs typeface="Arial" panose="020B0604020202020204" pitchFamily="34" charset="0"/>
              </a:rPr>
              <a:t>…enrolment secured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8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814" y="0"/>
            <a:ext cx="8911687" cy="1280890"/>
          </a:xfrm>
        </p:spPr>
        <p:txBody>
          <a:bodyPr/>
          <a:lstStyle/>
          <a:p>
            <a:pPr algn="ctr"/>
            <a:r>
              <a:rPr lang="en-GB" dirty="0" smtClean="0"/>
              <a:t>Civil Rights Act (1964)</a:t>
            </a:r>
            <a:endParaRPr lang="en-GB" dirty="0"/>
          </a:p>
        </p:txBody>
      </p:sp>
      <p:sp>
        <p:nvSpPr>
          <p:cNvPr id="3" name="Content Placeholder 2"/>
          <p:cNvSpPr>
            <a:spLocks noGrp="1"/>
          </p:cNvSpPr>
          <p:nvPr>
            <p:ph idx="1"/>
          </p:nvPr>
        </p:nvSpPr>
        <p:spPr>
          <a:xfrm>
            <a:off x="876954" y="1021976"/>
            <a:ext cx="11315046" cy="4114800"/>
          </a:xfrm>
        </p:spPr>
        <p:txBody>
          <a:bodyPr>
            <a:noAutofit/>
          </a:bodyPr>
          <a:lstStyle/>
          <a:p>
            <a:r>
              <a:rPr lang="en-GB" sz="2800" dirty="0" smtClean="0">
                <a:latin typeface="Arial" panose="020B0604020202020204" pitchFamily="34" charset="0"/>
                <a:cs typeface="Arial" panose="020B0604020202020204" pitchFamily="34" charset="0"/>
              </a:rPr>
              <a:t>Prior legislation ineffective</a:t>
            </a:r>
          </a:p>
          <a:p>
            <a:pPr lvl="1"/>
            <a:r>
              <a:rPr lang="en-GB" sz="2800" dirty="0">
                <a:latin typeface="Arial" panose="020B0604020202020204" pitchFamily="34" charset="0"/>
                <a:cs typeface="Arial" panose="020B0604020202020204" pitchFamily="34" charset="0"/>
              </a:rPr>
              <a:t>No enforcement powers</a:t>
            </a:r>
          </a:p>
          <a:p>
            <a:pPr lvl="1"/>
            <a:r>
              <a:rPr lang="en-GB" sz="2800" dirty="0">
                <a:latin typeface="Arial" panose="020B0604020202020204" pitchFamily="34" charset="0"/>
                <a:cs typeface="Arial" panose="020B0604020202020204" pitchFamily="34" charset="0"/>
              </a:rPr>
              <a:t>Limited </a:t>
            </a:r>
            <a:r>
              <a:rPr lang="en-GB" sz="2800" dirty="0" smtClean="0">
                <a:latin typeface="Arial" panose="020B0604020202020204" pitchFamily="34" charset="0"/>
                <a:cs typeface="Arial" panose="020B0604020202020204" pitchFamily="34" charset="0"/>
              </a:rPr>
              <a:t>scope</a:t>
            </a:r>
          </a:p>
          <a:p>
            <a:pPr lvl="1"/>
            <a:r>
              <a:rPr lang="en-GB" sz="2800" dirty="0" smtClean="0">
                <a:latin typeface="Arial" panose="020B0604020202020204" pitchFamily="34" charset="0"/>
                <a:cs typeface="Arial" panose="020B0604020202020204" pitchFamily="34" charset="0"/>
              </a:rPr>
              <a:t>Ignored by “jury amendment”…..local over-rule</a:t>
            </a:r>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Kennedy proposal</a:t>
            </a:r>
          </a:p>
          <a:p>
            <a:pPr lvl="1"/>
            <a:r>
              <a:rPr lang="en-GB" sz="2800" dirty="0" smtClean="0">
                <a:latin typeface="Arial" panose="020B0604020202020204" pitchFamily="34" charset="0"/>
                <a:cs typeface="Arial" panose="020B0604020202020204" pitchFamily="34" charset="0"/>
              </a:rPr>
              <a:t>Issues “Report to the American People” June 1963</a:t>
            </a:r>
          </a:p>
          <a:p>
            <a:pPr lvl="1"/>
            <a:r>
              <a:rPr lang="en-GB" sz="2800" dirty="0" smtClean="0">
                <a:latin typeface="Arial" panose="020B0604020202020204" pitchFamily="34" charset="0"/>
                <a:cs typeface="Arial" panose="020B0604020202020204" pitchFamily="34" charset="0"/>
              </a:rPr>
              <a:t>Proposed bill to Congress</a:t>
            </a:r>
          </a:p>
          <a:p>
            <a:pPr lvl="1"/>
            <a:r>
              <a:rPr lang="en-GB" sz="2800" dirty="0" smtClean="0">
                <a:latin typeface="Arial" panose="020B0604020202020204" pitchFamily="34" charset="0"/>
                <a:cs typeface="Arial" panose="020B0604020202020204" pitchFamily="34" charset="0"/>
              </a:rPr>
              <a:t>Blocked by Southern Democrats….Filibuster</a:t>
            </a:r>
          </a:p>
          <a:p>
            <a:pPr lvl="1"/>
            <a:endParaRPr lang="en-GB" sz="2800" dirty="0" smtClean="0">
              <a:latin typeface="Arial" panose="020B0604020202020204" pitchFamily="34" charset="0"/>
              <a:cs typeface="Arial" panose="020B0604020202020204" pitchFamily="34" charset="0"/>
            </a:endParaRPr>
          </a:p>
        </p:txBody>
      </p:sp>
      <p:sp>
        <p:nvSpPr>
          <p:cNvPr id="4" name="TextBox 3"/>
          <p:cNvSpPr txBox="1"/>
          <p:nvPr/>
        </p:nvSpPr>
        <p:spPr>
          <a:xfrm>
            <a:off x="2106706" y="6095999"/>
            <a:ext cx="8783174"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Martin Luther King….proposes grand march to protest</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5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94301</TotalTime>
  <Words>917</Words>
  <Application>Microsoft Office PowerPoint</Application>
  <PresentationFormat>Widescreen</PresentationFormat>
  <Paragraphs>140</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Wingdings 3</vt:lpstr>
      <vt:lpstr>Wisp</vt:lpstr>
      <vt:lpstr>Vietnam 1963</vt:lpstr>
      <vt:lpstr>Thich Qang Duc ….monk...prays for toleration…leaves monastery ………informs press of coming “great event”…June 1963   </vt:lpstr>
      <vt:lpstr>Madame Nhu (1924-2011)</vt:lpstr>
      <vt:lpstr>Vietnam…change in policy</vt:lpstr>
      <vt:lpstr>Kennedy &amp; Civil Rights</vt:lpstr>
      <vt:lpstr>Freedom Riders 1961</vt:lpstr>
      <vt:lpstr>White “save segregation” demonstrations</vt:lpstr>
      <vt:lpstr>Old Mississippi riot of 1962 …attempted enrolment black student </vt:lpstr>
      <vt:lpstr>Civil Rights Act (1964)</vt:lpstr>
      <vt:lpstr>March on Washington Augusts 1963 …MLK leads…250,000 demonstrate</vt:lpstr>
      <vt:lpstr>Martin Luther King “I have a dream speech</vt:lpstr>
      <vt:lpstr>Kennedy meets leaders August 1963 ….commits to Civil Rights legislation ….campaign tour of South with LBJ to promote: advised against</vt:lpstr>
      <vt:lpstr>Kennedy and health issues</vt:lpstr>
      <vt:lpstr>Dangerous Liaisons  …Judith Exner….mistress to Mob Sam Giancana</vt:lpstr>
      <vt:lpstr>Ellen Rometsch ….German…model…hostess. Married to German army…East German connections…no proof spy…but later expelled….. … …</vt:lpstr>
      <vt:lpstr>Marilyn Monroe</vt:lpstr>
      <vt:lpstr>Last Days</vt:lpstr>
      <vt:lpstr>…..yet</vt:lpstr>
      <vt:lpstr>John &amp; Jackie with two children …a few days before trip to Texas</vt:lpstr>
      <vt:lpstr>JFK agrees trip to Texas to promote Civil Rights Bill …Jackie still in mourning over death of Patrick</vt:lpstr>
      <vt:lpstr>World mourns….future hope extinguished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2578</cp:revision>
  <dcterms:created xsi:type="dcterms:W3CDTF">2023-02-02T12:46:22Z</dcterms:created>
  <dcterms:modified xsi:type="dcterms:W3CDTF">2025-04-07T16:32:52Z</dcterms:modified>
</cp:coreProperties>
</file>